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56" r:id="rId5"/>
    <p:sldId id="361" r:id="rId6"/>
    <p:sldId id="351" r:id="rId7"/>
    <p:sldId id="362" r:id="rId8"/>
    <p:sldId id="363" r:id="rId9"/>
    <p:sldId id="364" r:id="rId10"/>
    <p:sldId id="365" r:id="rId11"/>
    <p:sldId id="366" r:id="rId12"/>
    <p:sldId id="367" r:id="rId13"/>
    <p:sldId id="3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66" autoAdjust="0"/>
  </p:normalViewPr>
  <p:slideViewPr>
    <p:cSldViewPr snapToGrid="0">
      <p:cViewPr varScale="1">
        <p:scale>
          <a:sx n="66" d="100"/>
          <a:sy n="66" d="100"/>
        </p:scale>
        <p:origin x="6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A093C-12C7-C2C6-2348-888AB752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3AA03-7D59-51F1-4FD6-5B23666DC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7C093-6948-2820-8A44-804A18971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59F8A-83EC-88CA-E04B-46AD26513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7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6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sU3TLwZA306lXScMvY_qgZs7-BvffSEw/view?usp=drive_lin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g74f3AgnrIzWcydMydLlWNZ8pxWA-TPu?usp=sharing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IN" dirty="0"/>
              <a:t>Laptop Price Analysis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Sudip Dey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D9DD5-7703-CE3D-0D7B-B688CA9D4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FA953B02-406A-A0F4-82EB-47877F2501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94DB50-9F1A-B81D-0009-D5CEE495C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IN" dirty="0"/>
              <a:t>hank you.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32F992C5-DC0A-2CB5-F0B3-24F6D4BC1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2C8E9E-B7C7-F6DB-852E-1DBA33DAF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E8A3E11-26E1-B931-C56B-5E6AA1035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B4A2E-0E4C-0FA2-9115-ABE00B43A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60D2-AEB4-4609-3DDD-1B728476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Project Overview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71C5CFFD-ED8B-5DC8-E397-0337F4CB9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FC3F3-5FD8-53DE-B2A5-5CDA5E9E6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8242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Dataset is available in the given link: </a:t>
            </a:r>
            <a:r>
              <a:rPr lang="en-US" sz="1300" dirty="0">
                <a:hlinkClick r:id="rId4"/>
              </a:rPr>
              <a:t>https://drive.google.com/file/d/1sU3TLwZA306lXScMvY_qgZs7-BvffSEw/view?usp=drive_link</a:t>
            </a: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37AD9-DC88-35CE-E6D0-3D5D26CF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3888510"/>
            <a:ext cx="5135880" cy="2832966"/>
          </a:xfrm>
        </p:spPr>
        <p:txBody>
          <a:bodyPr/>
          <a:lstStyle/>
          <a:p>
            <a:r>
              <a:rPr lang="en-US" sz="2000" dirty="0"/>
              <a:t>This project will help you understand how to analyze and predict laptop prices using a dataset containing laptop specifications. It is a simple regression task where we predict the price of a laptop based on its features like brand, processor, RAM, storage, etc. </a:t>
            </a:r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CCA7-CC19-0C25-5A80-404C600D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1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About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6473" y="2432304"/>
            <a:ext cx="10972799" cy="3739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The dataset contains 1,275 entries and 23 columns related to laptop specifications, including details about:</a:t>
            </a:r>
          </a:p>
          <a:p>
            <a:pPr lvl="1">
              <a:buFont typeface="+mj-lt"/>
              <a:buAutoNum type="arabicPeriod"/>
            </a:pPr>
            <a:r>
              <a:rPr lang="en-US" sz="2000" b="1" dirty="0"/>
              <a:t>General Information</a:t>
            </a:r>
            <a:r>
              <a:rPr lang="en-US" sz="2000" dirty="0"/>
              <a:t>: Company, Product, Type (e.g., Notebook, Ultrabook).</a:t>
            </a:r>
          </a:p>
          <a:p>
            <a:pPr lvl="1">
              <a:buFont typeface="+mj-lt"/>
              <a:buAutoNum type="arabicPeriod"/>
            </a:pPr>
            <a:r>
              <a:rPr lang="en-US" sz="2000" b="1" dirty="0"/>
              <a:t>Specifications</a:t>
            </a:r>
            <a:r>
              <a:rPr lang="en-US" sz="2000" dirty="0"/>
              <a:t>: Screen size (Inches), RAM, Operating System, Weight, and Price.</a:t>
            </a:r>
          </a:p>
          <a:p>
            <a:pPr lvl="1">
              <a:buFont typeface="+mj-lt"/>
              <a:buAutoNum type="arabicPeriod"/>
            </a:pPr>
            <a:r>
              <a:rPr lang="en-US" sz="2000" b="1" dirty="0"/>
              <a:t>Display Features</a:t>
            </a:r>
            <a:r>
              <a:rPr lang="en-US" sz="2000" dirty="0"/>
              <a:t>: Screen resolution (Width and Height), Touchscreen, IPS panel, Retina Display.</a:t>
            </a:r>
          </a:p>
          <a:p>
            <a:pPr lvl="1">
              <a:buFont typeface="+mj-lt"/>
              <a:buAutoNum type="arabicPeriod"/>
            </a:pPr>
            <a:r>
              <a:rPr lang="en-US" sz="2000" b="1" dirty="0"/>
              <a:t>Processor Information</a:t>
            </a:r>
            <a:r>
              <a:rPr lang="en-US" sz="2000" dirty="0"/>
              <a:t>: CPU company, frequency, model.</a:t>
            </a:r>
          </a:p>
          <a:p>
            <a:pPr lvl="1">
              <a:buFont typeface="+mj-lt"/>
              <a:buAutoNum type="arabicPeriod"/>
            </a:pPr>
            <a:r>
              <a:rPr lang="en-US" sz="2000" b="1" dirty="0"/>
              <a:t>Storage</a:t>
            </a:r>
            <a:r>
              <a:rPr lang="en-US" sz="2000" dirty="0"/>
              <a:t>: Primary and secondary storage capacity, and storage type (SSD, HDD).</a:t>
            </a:r>
          </a:p>
          <a:p>
            <a:pPr lvl="1">
              <a:buFont typeface="+mj-lt"/>
              <a:buAutoNum type="arabicPeriod"/>
            </a:pPr>
            <a:r>
              <a:rPr lang="en-US" sz="2000" b="1" dirty="0"/>
              <a:t>Graphics</a:t>
            </a:r>
            <a:r>
              <a:rPr lang="en-US" sz="2000" dirty="0"/>
              <a:t>: GPU company and model.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38762-AEBF-8FD9-03AC-305879D2DC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055927" y="5779642"/>
            <a:ext cx="538664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8E1A-BDF4-6949-D902-CE741033A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B1F6-3D0C-8E61-C1AD-FA1187A4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17CF79-7614-32A7-68F3-BCE9A95726A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6473" y="2432304"/>
            <a:ext cx="10972799" cy="3739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Let's analyze some key insights from this data, focusing on:</a:t>
            </a:r>
          </a:p>
          <a:p>
            <a:pPr marL="0" indent="0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lvl="1">
              <a:buFont typeface="+mj-lt"/>
              <a:buAutoNum type="arabicPeriod"/>
            </a:pPr>
            <a:r>
              <a:rPr lang="en-US" b="1" dirty="0"/>
              <a:t>Price Distribution and Factors Influencing Price</a:t>
            </a:r>
            <a:r>
              <a:rPr lang="en-US" dirty="0"/>
              <a:t>: We’ll examine how attributes like company, RAM, CPU, and storage type affect the price.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Storage and Display Features</a:t>
            </a:r>
            <a:r>
              <a:rPr lang="en-US" dirty="0"/>
              <a:t>: We’ll analyze storage and display preferences across different laptop types.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Performance Characteristics</a:t>
            </a:r>
            <a:r>
              <a:rPr lang="en-US" dirty="0"/>
              <a:t>: Exploring CPU frequency and RAM across different brands and types to see how they impact laptop performance characteristics.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13478-E394-2E58-F367-872968E129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055927" y="5779642"/>
            <a:ext cx="538664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1B0A7-AB31-A42A-7192-5712C48A2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9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CBFE9-9556-15B0-94E3-9FB663166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1F4F-EAB0-BD74-9546-1A60671F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pPr algn="ctr"/>
            <a:r>
              <a:rPr lang="en-IN" dirty="0"/>
              <a:t>Analyses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DF83A-0512-A0AA-F4B8-4BBE3DA923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055927" y="5779642"/>
            <a:ext cx="538664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ECF5-9D47-3187-6315-F872CA579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4270801-AFA2-66E5-37CE-12369F275E64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" y="2118877"/>
            <a:ext cx="3176522" cy="23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BFDFF6B-B04A-F21C-704E-731D84E7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86" y="2115732"/>
            <a:ext cx="3054084" cy="239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DEF9D00-C4F9-1E1F-18FF-023E18B6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294" y="2115731"/>
            <a:ext cx="3003328" cy="23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0FC60513-0F52-E763-62F8-0097DA7D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84" y="2140557"/>
            <a:ext cx="2867771" cy="230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FADD656B-FFBE-6E64-076F-90045F44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" y="4554822"/>
            <a:ext cx="2762250" cy="216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54E3DE26-545E-4795-8B43-BA98C3DA3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409" y="4659021"/>
            <a:ext cx="2870591" cy="20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503D1DD8-AE3D-E833-F37B-8E3F22E1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908" y="4649785"/>
            <a:ext cx="2790825" cy="20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207DE335-E269-601C-B892-74E6BDF0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05" y="4659022"/>
            <a:ext cx="2790825" cy="20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86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98A59-39C7-DA73-35CB-AD1A47CE5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2ECA-8604-599A-1395-DD2D5999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pPr algn="ctr"/>
            <a:r>
              <a:rPr lang="en-US" dirty="0"/>
              <a:t>Analyses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03101-0A45-DB9F-F282-427261828A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6474" y="2432304"/>
            <a:ext cx="3103418" cy="14377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D5B6E-6545-117B-2391-9F7E0CA4B1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055927" y="5779642"/>
            <a:ext cx="538664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1759C-D28B-F1E6-6497-134C05D63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756BF-0748-EA92-7DBC-6549F561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2" y="2273278"/>
            <a:ext cx="10889673" cy="160948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B0C80AC-9C5D-82BD-38D5-1536C0D4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27" y="3975357"/>
            <a:ext cx="9333345" cy="28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7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98760-219C-7B0E-52FF-56305EFB0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FF06-A3CA-3A6D-2F78-AA657080A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pPr algn="ctr"/>
            <a:r>
              <a:rPr lang="en-US" dirty="0"/>
              <a:t>Analyses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8BE61F-EA6A-A587-5352-5E852FC8E6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6474" y="2432304"/>
            <a:ext cx="3103418" cy="14377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0B498-6140-4692-150D-798DB13D9B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055927" y="5779642"/>
            <a:ext cx="538664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4FBB-19DE-669D-1849-1E67B138F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0683C75-DCF6-CBC8-8720-9F313385D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9" y="2377813"/>
            <a:ext cx="6664036" cy="428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81E21B3-C082-66B8-57F4-6B3FF333B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165" y="2226469"/>
            <a:ext cx="3052762" cy="24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6D824EC-3514-EF21-3125-B09193F1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699" y="4641098"/>
            <a:ext cx="3193727" cy="220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93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93266-A6DB-CDA0-1411-E7A64FD8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426A-E416-FDF3-5E1C-5D0D3D77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pPr algn="l"/>
            <a:r>
              <a:rPr lang="en-IN" b="0" i="0" dirty="0">
                <a:effectLst/>
                <a:latin typeface="Roboto" panose="02000000000000000000" pitchFamily="2" charset="0"/>
              </a:rPr>
              <a:t>Conclusion and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5957F-9BE4-399B-4DA3-630D8568AC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A90002-43F2-EC53-C7E2-A08F9AD5CDAF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997811" y="2642122"/>
            <a:ext cx="1024283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Distribution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price distribution is positively skewed, with most laptops priced under €1500. A few high-end laptops reach significantly higher prices, likely driven by premium features or brand value.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by Company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Apple laptops are priced noticeably higher on average, followed by Razer and Microsoft, suggesting these brands focus on premium models.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Companies like HP, Acer, and Dell have a wider range of prices, offering models across different price segments, while brands such as MSI and Alienware seem more concentrated around higher price points, likely targeting gaming or performance-focused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vs. RAM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 expected, laptops with higher RAM generally command higher prices. Models with 16GB and 32GB RAM show a substantial increase in price, reflecting their target audience's demand for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793473-513C-CEE4-D531-B199046460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62292" y="6335876"/>
            <a:ext cx="1072711" cy="33278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2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9B435-1F27-FF73-32C6-951CC0298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B6B3-32F8-3FA7-F0D4-349B5D54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pPr algn="l"/>
            <a:r>
              <a:rPr lang="en-IN" b="0" i="0" dirty="0">
                <a:effectLst/>
                <a:latin typeface="Roboto" panose="02000000000000000000" pitchFamily="2" charset="0"/>
              </a:rPr>
              <a:t>Conclusion and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9ADBB-B3A6-73C6-E978-2E5266E6B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B1EF69-331A-DAD0-1108-D9B6C79141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8836" y="5994398"/>
            <a:ext cx="10738011" cy="593529"/>
          </a:xfrm>
        </p:spPr>
        <p:txBody>
          <a:bodyPr>
            <a:norm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( Laptop price analysis ): </a:t>
            </a:r>
            <a:r>
              <a:rPr lang="en-US" sz="1100" dirty="0">
                <a:hlinkClick r:id="rId2"/>
              </a:rPr>
              <a:t>https://colab.research.google.com/drive/1g74f3AgnrIzWcydMydLlWNZ8pxWA-TPu?usp=sharing</a:t>
            </a:r>
            <a:endParaRPr lang="en-IN" sz="11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B488D5A-B4B5-1D91-9C9E-EE2DF7805A0E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618836" y="2539887"/>
            <a:ext cx="10501746" cy="240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Price vs. Storage Type:</a:t>
            </a:r>
          </a:p>
          <a:p>
            <a:pPr marL="1028700" lvl="2" indent="-34290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Laptops with SSD storage are generally more expensive than those with HDDs, likely due to the performance and efficiency benefits associated with SSDs. Flash storage, typically found 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ultrabooks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also tends to be higher priced, aligning with their slim, high-performance build.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Price vs. CPU Frequency by CPU Company:</a:t>
            </a:r>
          </a:p>
          <a:p>
            <a:pPr marL="1257300" lvl="2" indent="-34290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Laptops with higher CPU frequencies often come at a higher price. Intel-based laptops dominate the market, while AMD models appear in both high and mid-frequency ranges, generally showing competitive pricing.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2219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{059BA079-9B4B-44BF-851B-210A48C58A2A}tf56410444_win32</Template>
  <TotalTime>143</TotalTime>
  <Words>564</Words>
  <Application>Microsoft Office PowerPoint</Application>
  <PresentationFormat>Widescreen</PresentationFormat>
  <Paragraphs>54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Baskerville Old Face</vt:lpstr>
      <vt:lpstr>Calibri</vt:lpstr>
      <vt:lpstr>Gill Sans Nova Light</vt:lpstr>
      <vt:lpstr>Roboto</vt:lpstr>
      <vt:lpstr>Custom</vt:lpstr>
      <vt:lpstr>Laptop Price Analysis</vt:lpstr>
      <vt:lpstr>Project Overview</vt:lpstr>
      <vt:lpstr>About Dataset</vt:lpstr>
      <vt:lpstr>Project Goal</vt:lpstr>
      <vt:lpstr>Analyses</vt:lpstr>
      <vt:lpstr>Analyses</vt:lpstr>
      <vt:lpstr>Analyses</vt:lpstr>
      <vt:lpstr>Conclusion and Insights</vt:lpstr>
      <vt:lpstr>Conclusion and Insights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SUDIP DEY</dc:creator>
  <cp:lastModifiedBy>SUDIP DEY</cp:lastModifiedBy>
  <cp:revision>4</cp:revision>
  <dcterms:created xsi:type="dcterms:W3CDTF">2024-11-01T15:59:16Z</dcterms:created>
  <dcterms:modified xsi:type="dcterms:W3CDTF">2025-07-31T21:35:44Z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